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9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1" d="100"/>
          <a:sy n="141" d="100"/>
        </p:scale>
        <p:origin x="66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4259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72538-65B3-66A7-944A-9D3F2993F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E731F5-DED2-4711-418F-454DBBBB60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0B20FF-16A7-316A-3818-D4B0244BE8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F3DCBA-34B7-727D-2233-FF88BCF8EB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361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EE37D-7F61-DAAF-90BF-BECB3F1BF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93C4C2-A37B-7091-0336-20734CA595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9CCAB2-0CA3-BD14-BDE0-15023C8191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4FA863-E3EB-34B0-74D8-B49FA15C75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105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D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816352"/>
            <a:ext cx="9144000" cy="82296"/>
          </a:xfrm>
          <a:prstGeom prst="rect">
            <a:avLst/>
          </a:prstGeom>
          <a:solidFill>
            <a:srgbClr val="D0981B"/>
          </a:solidFill>
          <a:ln w="12700">
            <a:solidFill>
              <a:srgbClr val="D0981B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Shape 1"/>
          <p:cNvSpPr/>
          <p:nvPr/>
        </p:nvSpPr>
        <p:spPr>
          <a:xfrm>
            <a:off x="0" y="2898648"/>
            <a:ext cx="9144000" cy="2244852"/>
          </a:xfrm>
          <a:prstGeom prst="rect">
            <a:avLst/>
          </a:prstGeom>
          <a:solidFill>
            <a:srgbClr val="1E5299"/>
          </a:solidFill>
          <a:ln w="12700">
            <a:solidFill>
              <a:srgbClr val="1E529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4" name="Text 2"/>
          <p:cNvSpPr/>
          <p:nvPr/>
        </p:nvSpPr>
        <p:spPr>
          <a:xfrm>
            <a:off x="548640" y="347472"/>
            <a:ext cx="8046720" cy="41148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r>
              <a:rPr lang="en-US" sz="1200" b="1" kern="0" spc="700" dirty="0">
                <a:solidFill>
                  <a:srgbClr val="D098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COMMUNE DE CHASTRE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822960"/>
            <a:ext cx="8046720" cy="192024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Programme Stratégique</a:t>
            </a:r>
            <a:endParaRPr lang="en-US" sz="4400" dirty="0"/>
          </a:p>
          <a:p>
            <a:pPr marL="0" indent="0" algn="l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Transversal 2025–2030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8640" y="2971800"/>
            <a:ext cx="8046720" cy="59436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D5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838578-2C9A-45B9-7F3B-8DED96E50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143295E-1850-0CC6-D57B-1A85F64681C4}"/>
              </a:ext>
            </a:extLst>
          </p:cNvPr>
          <p:cNvSpPr/>
          <p:nvPr/>
        </p:nvSpPr>
        <p:spPr>
          <a:xfrm>
            <a:off x="0" y="2440571"/>
            <a:ext cx="9144000" cy="82296"/>
          </a:xfrm>
          <a:prstGeom prst="rect">
            <a:avLst/>
          </a:prstGeom>
          <a:solidFill>
            <a:srgbClr val="D0981B"/>
          </a:solidFill>
          <a:ln w="12700">
            <a:solidFill>
              <a:srgbClr val="D0981B"/>
            </a:solidFill>
            <a:prstDash val="solid"/>
          </a:ln>
        </p:spPr>
        <p:txBody>
          <a:bodyPr/>
          <a:lstStyle/>
          <a:p>
            <a:endParaRPr lang="fr-BE" dirty="0"/>
          </a:p>
        </p:txBody>
      </p:sp>
      <p:sp>
        <p:nvSpPr>
          <p:cNvPr id="8" name="Shape 1">
            <a:extLst>
              <a:ext uri="{FF2B5EF4-FFF2-40B4-BE49-F238E27FC236}">
                <a16:creationId xmlns:a16="http://schemas.microsoft.com/office/drawing/2014/main" id="{7CDA2926-1019-F8A8-B940-42AF38957B96}"/>
              </a:ext>
            </a:extLst>
          </p:cNvPr>
          <p:cNvSpPr/>
          <p:nvPr/>
        </p:nvSpPr>
        <p:spPr>
          <a:xfrm>
            <a:off x="0" y="-1"/>
            <a:ext cx="9144000" cy="2440571"/>
          </a:xfrm>
          <a:prstGeom prst="rect">
            <a:avLst/>
          </a:prstGeom>
          <a:solidFill>
            <a:srgbClr val="1E5299"/>
          </a:solidFill>
          <a:ln w="12700">
            <a:solidFill>
              <a:srgbClr val="1E5299"/>
            </a:solidFill>
            <a:prstDash val="solid"/>
          </a:ln>
        </p:spPr>
        <p:txBody>
          <a:bodyPr/>
          <a:lstStyle/>
          <a:p>
            <a:pPr algn="ctr"/>
            <a:r>
              <a:rPr lang="en-US" dirty="0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PST </a:t>
            </a:r>
            <a:r>
              <a:rPr lang="en-US" dirty="0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 </a:t>
            </a:r>
            <a:r>
              <a:rPr lang="en-US" sz="2400" b="1" dirty="0" err="1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Outil</a:t>
            </a:r>
            <a:r>
              <a:rPr lang="en-US" sz="2400" b="1" dirty="0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de </a:t>
            </a:r>
            <a:r>
              <a:rPr lang="en-US" sz="2400" b="1" dirty="0" err="1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gouvernance</a:t>
            </a:r>
            <a:r>
              <a:rPr lang="en-US" sz="2400" b="1" dirty="0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locale </a:t>
            </a:r>
            <a:r>
              <a:rPr lang="en-US" dirty="0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au service de la gestion </a:t>
            </a:r>
            <a:r>
              <a:rPr lang="en-US" dirty="0" err="1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publique</a:t>
            </a:r>
            <a:r>
              <a:rPr lang="en-US" dirty="0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locale</a:t>
            </a:r>
          </a:p>
          <a:p>
            <a:endParaRPr lang="en-US" dirty="0">
              <a:solidFill>
                <a:srgbClr val="F7F8FA"/>
              </a:solidFill>
              <a:latin typeface="Calibri" pitchFamily="34" charset="0"/>
              <a:ea typeface="Calibri" pitchFamily="34" charset="-122"/>
              <a:cs typeface="Calibri" pitchFamily="34" charset="-120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dirty="0" err="1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Outil</a:t>
            </a:r>
            <a:r>
              <a:rPr lang="en-US" dirty="0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</a:t>
            </a:r>
            <a:r>
              <a:rPr lang="en-US" b="1" dirty="0" err="1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pluriannuel</a:t>
            </a:r>
            <a:r>
              <a:rPr lang="en-US" dirty="0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</a:t>
            </a:r>
            <a:r>
              <a:rPr lang="en-US" sz="1600" dirty="0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qui </a:t>
            </a:r>
            <a:r>
              <a:rPr lang="en-US" sz="1600" dirty="0" err="1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implique</a:t>
            </a:r>
            <a:r>
              <a:rPr lang="en-US" sz="1600" dirty="0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</a:t>
            </a:r>
            <a:r>
              <a:rPr lang="en-US" sz="1600" dirty="0" err="1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une</a:t>
            </a:r>
            <a:r>
              <a:rPr lang="en-US" sz="1600" dirty="0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vision à long </a:t>
            </a:r>
            <a:r>
              <a:rPr lang="en-US" sz="1600" dirty="0" err="1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terme</a:t>
            </a:r>
            <a:r>
              <a:rPr lang="en-US" sz="1600" dirty="0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, prospective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dirty="0" err="1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Permet</a:t>
            </a:r>
            <a:r>
              <a:rPr lang="en-US" dirty="0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</a:t>
            </a:r>
            <a:r>
              <a:rPr lang="en-US" b="1" dirty="0" err="1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d’identifier</a:t>
            </a:r>
            <a:r>
              <a:rPr lang="en-US" b="1" dirty="0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les </a:t>
            </a:r>
            <a:r>
              <a:rPr lang="en-US" b="1" dirty="0" err="1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enjeux</a:t>
            </a:r>
            <a:r>
              <a:rPr lang="en-US" b="1" dirty="0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et de </a:t>
            </a:r>
            <a:r>
              <a:rPr lang="en-US" b="1" dirty="0" err="1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mieux</a:t>
            </a:r>
            <a:r>
              <a:rPr lang="en-US" b="1" dirty="0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programmer les politiques</a:t>
            </a:r>
            <a:r>
              <a:rPr lang="en-US" sz="1600" dirty="0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, de </a:t>
            </a:r>
            <a:r>
              <a:rPr lang="en-US" sz="1600" dirty="0" err="1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mieux</a:t>
            </a:r>
            <a:r>
              <a:rPr lang="en-US" sz="1600" dirty="0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</a:t>
            </a:r>
            <a:r>
              <a:rPr lang="en-US" sz="1600" dirty="0" err="1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définir</a:t>
            </a:r>
            <a:r>
              <a:rPr lang="en-US" sz="1600" dirty="0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le </a:t>
            </a:r>
            <a:r>
              <a:rPr lang="en-US" sz="1600" dirty="0" err="1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périmètre</a:t>
            </a:r>
            <a:r>
              <a:rPr lang="en-US" sz="1600" dirty="0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des actions et </a:t>
            </a:r>
            <a:r>
              <a:rPr lang="en-US" sz="1600" dirty="0" err="1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projets</a:t>
            </a:r>
            <a:r>
              <a:rPr lang="en-US" sz="1600" dirty="0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à </a:t>
            </a:r>
            <a:r>
              <a:rPr lang="en-US" sz="1600" dirty="0" err="1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réaliser</a:t>
            </a:r>
            <a:endParaRPr lang="en-US" sz="1600" dirty="0">
              <a:solidFill>
                <a:srgbClr val="F7F8FA"/>
              </a:solidFill>
              <a:latin typeface="Calibri" pitchFamily="34" charset="0"/>
              <a:ea typeface="Calibri" pitchFamily="34" charset="-122"/>
              <a:cs typeface="Calibri" pitchFamily="34" charset="-120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dirty="0" err="1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Implique</a:t>
            </a:r>
            <a:r>
              <a:rPr lang="en-US" sz="1600" dirty="0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de </a:t>
            </a:r>
            <a:r>
              <a:rPr lang="en-US" b="1" dirty="0" err="1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remettre</a:t>
            </a:r>
            <a:r>
              <a:rPr lang="en-US" b="1" dirty="0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</a:t>
            </a:r>
            <a:r>
              <a:rPr lang="en-US" b="1" dirty="0" err="1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en</a:t>
            </a:r>
            <a:r>
              <a:rPr lang="en-US" b="1" dirty="0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question </a:t>
            </a:r>
            <a:r>
              <a:rPr lang="en-US" b="1" dirty="0" err="1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ses</a:t>
            </a:r>
            <a:r>
              <a:rPr lang="en-US" b="1" dirty="0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pratiques</a:t>
            </a:r>
            <a:r>
              <a:rPr lang="en-US" dirty="0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, </a:t>
            </a:r>
            <a:r>
              <a:rPr lang="en-US" sz="1600" dirty="0" err="1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d’adopter</a:t>
            </a:r>
            <a:r>
              <a:rPr lang="en-US" sz="1600" dirty="0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</a:t>
            </a:r>
            <a:r>
              <a:rPr lang="en-US" sz="1600" dirty="0" err="1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une</a:t>
            </a:r>
            <a:r>
              <a:rPr lang="en-US" sz="1600" dirty="0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nouvelle culture de gestion </a:t>
            </a:r>
            <a:r>
              <a:rPr lang="en-US" sz="1600" dirty="0" err="1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fondée</a:t>
            </a:r>
            <a:r>
              <a:rPr lang="en-US" sz="1600" dirty="0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sur la planification, </a:t>
            </a:r>
            <a:r>
              <a:rPr lang="en-US" sz="1600" dirty="0" err="1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l’évaluation</a:t>
            </a:r>
            <a:r>
              <a:rPr lang="en-US" sz="1600" dirty="0">
                <a:solidFill>
                  <a:srgbClr val="F7F8F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et la communication</a:t>
            </a:r>
            <a:endParaRPr lang="en-US" sz="16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565B7C2-C284-A0CA-70CF-34E3CD6B257D}"/>
              </a:ext>
            </a:extLst>
          </p:cNvPr>
          <p:cNvSpPr txBox="1"/>
          <p:nvPr/>
        </p:nvSpPr>
        <p:spPr>
          <a:xfrm>
            <a:off x="382044" y="2718148"/>
            <a:ext cx="825465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>
                <a:solidFill>
                  <a:schemeClr val="bg1"/>
                </a:solidFill>
              </a:rPr>
              <a:t>PST </a:t>
            </a:r>
            <a:r>
              <a:rPr lang="fr-BE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fr-BE" dirty="0">
                <a:solidFill>
                  <a:schemeClr val="bg1"/>
                </a:solidFill>
              </a:rPr>
              <a:t> 2 volets</a:t>
            </a:r>
          </a:p>
          <a:p>
            <a:endParaRPr lang="fr-BE" dirty="0">
              <a:solidFill>
                <a:schemeClr val="bg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fr-BE" sz="1600" dirty="0">
                <a:solidFill>
                  <a:schemeClr val="bg1"/>
                </a:solidFill>
              </a:rPr>
              <a:t>Un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b="1" dirty="0">
                <a:solidFill>
                  <a:schemeClr val="bg1"/>
                </a:solidFill>
              </a:rPr>
              <a:t>volet interne </a:t>
            </a:r>
            <a:r>
              <a:rPr lang="fr-BE" sz="1600" dirty="0">
                <a:solidFill>
                  <a:schemeClr val="bg1"/>
                </a:solidFill>
              </a:rPr>
              <a:t>« Administration générale » qui vise l’organisation interne (organisation des services, accessibilité de l’administration, formation des agents, …)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fr-BE" sz="1600" dirty="0">
                <a:solidFill>
                  <a:schemeClr val="bg1"/>
                </a:solidFill>
              </a:rPr>
              <a:t>Un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b="1" dirty="0">
                <a:solidFill>
                  <a:schemeClr val="bg1"/>
                </a:solidFill>
              </a:rPr>
              <a:t>volet externe </a:t>
            </a:r>
            <a:r>
              <a:rPr lang="fr-BE" sz="1600" dirty="0">
                <a:solidFill>
                  <a:schemeClr val="bg1"/>
                </a:solidFill>
              </a:rPr>
              <a:t>«  développement des politiques » qui vise les différents projets que la Commune peut entreprendre dans tous les domaines d’intérêt communal (action sociale, aménagement du territoire, culture, logement, mobilité, sport, tourisme, propreté publique, …)</a:t>
            </a:r>
          </a:p>
          <a:p>
            <a:endParaRPr lang="fr-BE" dirty="0"/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669142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D0981B"/>
          </a:solidFill>
          <a:ln w="12700">
            <a:solidFill>
              <a:srgbClr val="D0981B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4" name="Text 2"/>
          <p:cNvSpPr/>
          <p:nvPr/>
        </p:nvSpPr>
        <p:spPr>
          <a:xfrm>
            <a:off x="274320" y="0"/>
            <a:ext cx="8686800" cy="34747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r>
              <a:rPr lang="en-US" sz="850" kern="0" spc="100" dirty="0">
                <a:solidFill>
                  <a:srgbClr val="F5E9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PROGRAMME STRATÉGIQUE TRANSVERSAL  |  COMMUNE DE CHASTRE  |  2025–2030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8686800" cy="38404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Vue d'ensemble des 8 </a:t>
            </a:r>
            <a:r>
              <a:rPr lang="en-US" sz="17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objectifs</a:t>
            </a: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7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stratégiques</a:t>
            </a: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du volet externe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228600" y="804672"/>
            <a:ext cx="2103120" cy="1938528"/>
          </a:xfrm>
          <a:prstGeom prst="roundRect">
            <a:avLst>
              <a:gd name="adj" fmla="val 3774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7" name="Shape 5"/>
          <p:cNvSpPr/>
          <p:nvPr/>
        </p:nvSpPr>
        <p:spPr>
          <a:xfrm>
            <a:off x="320040" y="896112"/>
            <a:ext cx="502920" cy="320040"/>
          </a:xfrm>
          <a:prstGeom prst="roundRect">
            <a:avLst>
              <a:gd name="adj" fmla="val 14286"/>
            </a:avLst>
          </a:prstGeom>
          <a:solidFill>
            <a:srgbClr val="D0981B"/>
          </a:solidFill>
          <a:ln w="12700">
            <a:solidFill>
              <a:srgbClr val="D0981B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8" name="Text 6"/>
          <p:cNvSpPr/>
          <p:nvPr/>
        </p:nvSpPr>
        <p:spPr>
          <a:xfrm>
            <a:off x="320040" y="896112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20040" y="1307592"/>
            <a:ext cx="1920240" cy="134416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commune qui gouverne avec transparence,</a:t>
            </a:r>
            <a:endParaRPr lang="en-US" sz="105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proximité et participation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2423160" y="804672"/>
            <a:ext cx="2103120" cy="1938528"/>
          </a:xfrm>
          <a:prstGeom prst="roundRect">
            <a:avLst>
              <a:gd name="adj" fmla="val 3774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11" name="Shape 9"/>
          <p:cNvSpPr/>
          <p:nvPr/>
        </p:nvSpPr>
        <p:spPr>
          <a:xfrm>
            <a:off x="2514600" y="896112"/>
            <a:ext cx="502920" cy="320040"/>
          </a:xfrm>
          <a:prstGeom prst="roundRect">
            <a:avLst>
              <a:gd name="adj" fmla="val 14286"/>
            </a:avLst>
          </a:prstGeom>
          <a:solidFill>
            <a:srgbClr val="D0981B"/>
          </a:solidFill>
          <a:ln w="12700">
            <a:solidFill>
              <a:srgbClr val="D0981B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2" name="Text 10"/>
          <p:cNvSpPr/>
          <p:nvPr/>
        </p:nvSpPr>
        <p:spPr>
          <a:xfrm>
            <a:off x="2514600" y="896112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2514600" y="1307592"/>
            <a:ext cx="1920240" cy="134416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commune qui gère durablement ses ressources,</a:t>
            </a:r>
            <a:endParaRPr lang="en-US" sz="105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 patrimoine et ses infrastructures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617720" y="804672"/>
            <a:ext cx="2103120" cy="1938528"/>
          </a:xfrm>
          <a:prstGeom prst="roundRect">
            <a:avLst>
              <a:gd name="adj" fmla="val 3774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15" name="Shape 13"/>
          <p:cNvSpPr/>
          <p:nvPr/>
        </p:nvSpPr>
        <p:spPr>
          <a:xfrm>
            <a:off x="4709160" y="896112"/>
            <a:ext cx="502920" cy="320040"/>
          </a:xfrm>
          <a:prstGeom prst="roundRect">
            <a:avLst>
              <a:gd name="adj" fmla="val 14286"/>
            </a:avLst>
          </a:prstGeom>
          <a:solidFill>
            <a:srgbClr val="D0981B"/>
          </a:solidFill>
          <a:ln w="12700">
            <a:solidFill>
              <a:srgbClr val="D0981B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6" name="Text 14"/>
          <p:cNvSpPr/>
          <p:nvPr/>
        </p:nvSpPr>
        <p:spPr>
          <a:xfrm>
            <a:off x="4709160" y="896112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3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709160" y="1307592"/>
            <a:ext cx="1920240" cy="134416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commune qui préserve un cadre de vie</a:t>
            </a:r>
            <a:endParaRPr lang="en-US" sz="105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harmonieux, rural et durable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812280" y="804672"/>
            <a:ext cx="2103120" cy="1938528"/>
          </a:xfrm>
          <a:prstGeom prst="roundRect">
            <a:avLst>
              <a:gd name="adj" fmla="val 3774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19" name="Shape 17"/>
          <p:cNvSpPr/>
          <p:nvPr/>
        </p:nvSpPr>
        <p:spPr>
          <a:xfrm>
            <a:off x="6903720" y="896112"/>
            <a:ext cx="502920" cy="320040"/>
          </a:xfrm>
          <a:prstGeom prst="roundRect">
            <a:avLst>
              <a:gd name="adj" fmla="val 14286"/>
            </a:avLst>
          </a:prstGeom>
          <a:solidFill>
            <a:srgbClr val="D0981B"/>
          </a:solidFill>
          <a:ln w="12700">
            <a:solidFill>
              <a:srgbClr val="D0981B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20" name="Text 18"/>
          <p:cNvSpPr/>
          <p:nvPr/>
        </p:nvSpPr>
        <p:spPr>
          <a:xfrm>
            <a:off x="6903720" y="896112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4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903720" y="1307592"/>
            <a:ext cx="1920240" cy="134416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commune qui agit concrètement pour</a:t>
            </a:r>
            <a:endParaRPr lang="en-US" sz="105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transition écologique et énergétique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228600" y="2852928"/>
            <a:ext cx="2103120" cy="1938528"/>
          </a:xfrm>
          <a:prstGeom prst="roundRect">
            <a:avLst>
              <a:gd name="adj" fmla="val 3774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23" name="Shape 21"/>
          <p:cNvSpPr/>
          <p:nvPr/>
        </p:nvSpPr>
        <p:spPr>
          <a:xfrm>
            <a:off x="320040" y="2944368"/>
            <a:ext cx="502920" cy="320040"/>
          </a:xfrm>
          <a:prstGeom prst="roundRect">
            <a:avLst>
              <a:gd name="adj" fmla="val 14286"/>
            </a:avLst>
          </a:prstGeom>
          <a:solidFill>
            <a:srgbClr val="D0981B"/>
          </a:solidFill>
          <a:ln w="12700">
            <a:solidFill>
              <a:srgbClr val="D0981B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24" name="Text 22"/>
          <p:cNvSpPr/>
          <p:nvPr/>
        </p:nvSpPr>
        <p:spPr>
          <a:xfrm>
            <a:off x="320040" y="2944368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5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320040" y="3355848"/>
            <a:ext cx="1920240" cy="134416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commune qui renforce la cohésion sociale,</a:t>
            </a:r>
            <a:endParaRPr lang="en-US" sz="105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l'inclusion et les solidarités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2423160" y="2852928"/>
            <a:ext cx="2103120" cy="1938528"/>
          </a:xfrm>
          <a:prstGeom prst="roundRect">
            <a:avLst>
              <a:gd name="adj" fmla="val 3774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27" name="Shape 25"/>
          <p:cNvSpPr/>
          <p:nvPr/>
        </p:nvSpPr>
        <p:spPr>
          <a:xfrm>
            <a:off x="2514600" y="2944368"/>
            <a:ext cx="502920" cy="320040"/>
          </a:xfrm>
          <a:prstGeom prst="roundRect">
            <a:avLst>
              <a:gd name="adj" fmla="val 14286"/>
            </a:avLst>
          </a:prstGeom>
          <a:solidFill>
            <a:srgbClr val="D0981B"/>
          </a:solidFill>
          <a:ln w="12700">
            <a:solidFill>
              <a:srgbClr val="D0981B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28" name="Text 26"/>
          <p:cNvSpPr/>
          <p:nvPr/>
        </p:nvSpPr>
        <p:spPr>
          <a:xfrm>
            <a:off x="2514600" y="2944368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6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2514600" y="3355848"/>
            <a:ext cx="1920240" cy="134416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commune qui favorise l'éducation,</a:t>
            </a:r>
            <a:endParaRPr lang="en-US" sz="105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l'épanouissement et la jeunesse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4617720" y="2852928"/>
            <a:ext cx="2103120" cy="1938528"/>
          </a:xfrm>
          <a:prstGeom prst="roundRect">
            <a:avLst>
              <a:gd name="adj" fmla="val 3774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31" name="Shape 29"/>
          <p:cNvSpPr/>
          <p:nvPr/>
        </p:nvSpPr>
        <p:spPr>
          <a:xfrm>
            <a:off x="4709160" y="2944368"/>
            <a:ext cx="502920" cy="320040"/>
          </a:xfrm>
          <a:prstGeom prst="roundRect">
            <a:avLst>
              <a:gd name="adj" fmla="val 14286"/>
            </a:avLst>
          </a:prstGeom>
          <a:solidFill>
            <a:srgbClr val="D0981B"/>
          </a:solidFill>
          <a:ln w="12700">
            <a:solidFill>
              <a:srgbClr val="D0981B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2" name="Text 30"/>
          <p:cNvSpPr/>
          <p:nvPr/>
        </p:nvSpPr>
        <p:spPr>
          <a:xfrm>
            <a:off x="4709160" y="2944368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7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4709160" y="3355848"/>
            <a:ext cx="1920240" cy="134416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commune qui stimule la culture, le sport</a:t>
            </a:r>
            <a:endParaRPr lang="en-US" sz="105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 la vitalité du territoire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6812280" y="2852928"/>
            <a:ext cx="2103120" cy="1938528"/>
          </a:xfrm>
          <a:prstGeom prst="roundRect">
            <a:avLst>
              <a:gd name="adj" fmla="val 3774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35" name="Shape 33"/>
          <p:cNvSpPr/>
          <p:nvPr/>
        </p:nvSpPr>
        <p:spPr>
          <a:xfrm>
            <a:off x="6903720" y="2944368"/>
            <a:ext cx="502920" cy="320040"/>
          </a:xfrm>
          <a:prstGeom prst="roundRect">
            <a:avLst>
              <a:gd name="adj" fmla="val 14286"/>
            </a:avLst>
          </a:prstGeom>
          <a:solidFill>
            <a:srgbClr val="D0981B"/>
          </a:solidFill>
          <a:ln w="12700">
            <a:solidFill>
              <a:srgbClr val="D0981B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6" name="Text 34"/>
          <p:cNvSpPr/>
          <p:nvPr/>
        </p:nvSpPr>
        <p:spPr>
          <a:xfrm>
            <a:off x="6903720" y="2944368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8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6903720" y="3355848"/>
            <a:ext cx="1920240" cy="134416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commune qui garantit la sécurité</a:t>
            </a:r>
            <a:endParaRPr lang="en-US" sz="105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 la prévention au quotidien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D0981B"/>
          </a:solidFill>
          <a:ln w="12700">
            <a:solidFill>
              <a:srgbClr val="D0981B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4" name="Text 2"/>
          <p:cNvSpPr/>
          <p:nvPr/>
        </p:nvSpPr>
        <p:spPr>
          <a:xfrm>
            <a:off x="274320" y="0"/>
            <a:ext cx="8686800" cy="34747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r>
              <a:rPr lang="en-US" sz="850" kern="0" spc="100" dirty="0">
                <a:solidFill>
                  <a:srgbClr val="F5E9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PROGRAMME STRATÉGIQUE TRANSVERSAL  |  COMMUNE DE CHASTRE  |  2025–2030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8686800" cy="38404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1 — Une commune qui gouverne avec transparence, proximité et participation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01168" y="804672"/>
            <a:ext cx="2840736" cy="2059686"/>
          </a:xfrm>
          <a:prstGeom prst="roundRect">
            <a:avLst>
              <a:gd name="adj" fmla="val 3552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7" name="Shape 5"/>
          <p:cNvSpPr/>
          <p:nvPr/>
        </p:nvSpPr>
        <p:spPr>
          <a:xfrm>
            <a:off x="201168" y="804672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8" name="Text 6"/>
          <p:cNvSpPr/>
          <p:nvPr/>
        </p:nvSpPr>
        <p:spPr>
          <a:xfrm>
            <a:off x="274320" y="832104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1.1  Renforcer la gouvernance collégiale, participative et transparente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292608" y="1316736"/>
            <a:ext cx="2657856" cy="14927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Fonctionner de manière collégiale et transversale au Collège</a:t>
            </a:r>
            <a:endParaRPr lang="en-US" sz="9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Travailler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Majorité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-Opposition</a:t>
            </a:r>
          </a:p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 Assurer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une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transparence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totale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des dossiers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3151632" y="804672"/>
            <a:ext cx="2840736" cy="2059686"/>
          </a:xfrm>
          <a:prstGeom prst="roundRect">
            <a:avLst>
              <a:gd name="adj" fmla="val 3552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11" name="Shape 9"/>
          <p:cNvSpPr/>
          <p:nvPr/>
        </p:nvSpPr>
        <p:spPr>
          <a:xfrm>
            <a:off x="3151632" y="804672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2" name="Text 10"/>
          <p:cNvSpPr/>
          <p:nvPr/>
        </p:nvSpPr>
        <p:spPr>
          <a:xfrm>
            <a:off x="3224784" y="832104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1.2  Développer la participation citoyenne, le civisme et le vivre ensemble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243072" y="1316736"/>
            <a:ext cx="2657856" cy="14927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Impliquer et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conscientiser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les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citoyens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 le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biais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des conseils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consultatifs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d’ateliers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et de reunions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d’informations</a:t>
            </a:r>
            <a:endParaRPr lang="en-US" sz="950" dirty="0">
              <a:solidFill>
                <a:srgbClr val="0D1F3C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spcAft>
                <a:spcPts val="300"/>
              </a:spcAft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Réunions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d'information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dans les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différents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villages de la commune</a:t>
            </a:r>
            <a:endParaRPr lang="en-US" sz="950" dirty="0"/>
          </a:p>
          <a:p>
            <a:pPr marL="0" indent="0">
              <a:spcAft>
                <a:spcPts val="300"/>
              </a:spcAft>
              <a:buNone/>
            </a:pP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6102096" y="804672"/>
            <a:ext cx="2840736" cy="2059686"/>
          </a:xfrm>
          <a:prstGeom prst="roundRect">
            <a:avLst>
              <a:gd name="adj" fmla="val 3552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15" name="Shape 13"/>
          <p:cNvSpPr/>
          <p:nvPr/>
        </p:nvSpPr>
        <p:spPr>
          <a:xfrm>
            <a:off x="6102096" y="804672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6" name="Text 14"/>
          <p:cNvSpPr/>
          <p:nvPr/>
        </p:nvSpPr>
        <p:spPr>
          <a:xfrm>
            <a:off x="6175248" y="832104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1.3  Intensifier la communication et l'information communales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193536" y="1316736"/>
            <a:ext cx="2657856" cy="14927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spcAft>
                <a:spcPts val="300"/>
              </a:spcAft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</a:t>
            </a:r>
            <a:r>
              <a:rPr lang="fr-BE" sz="950" dirty="0"/>
              <a:t>Diffusion d'une information claire, régulière et accessible ; </a:t>
            </a:r>
          </a:p>
          <a:p>
            <a:pPr marL="171450" indent="-171450">
              <a:spcAft>
                <a:spcPts val="300"/>
              </a:spcAft>
              <a:buFont typeface="Wingdings" panose="05000000000000000000" pitchFamily="2" charset="2"/>
              <a:buChar char="à"/>
            </a:pPr>
            <a:r>
              <a:rPr lang="fr-BE" sz="950" dirty="0"/>
              <a:t>Mise en valeur des actions communales, des événements et du tissu associatif ; </a:t>
            </a:r>
          </a:p>
          <a:p>
            <a:pPr marL="171450" indent="-171450">
              <a:spcAft>
                <a:spcPts val="300"/>
              </a:spcAft>
              <a:buFont typeface="Wingdings" panose="05000000000000000000" pitchFamily="2" charset="2"/>
              <a:buChar char="à"/>
            </a:pPr>
            <a:r>
              <a:rPr lang="fr-BE" sz="950" dirty="0"/>
              <a:t>Modernisation des outils numériques et renforcement de la relation citoyenne.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201168" y="2974086"/>
            <a:ext cx="2840736" cy="2059686"/>
          </a:xfrm>
          <a:prstGeom prst="roundRect">
            <a:avLst>
              <a:gd name="adj" fmla="val 3552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19" name="Shape 17"/>
          <p:cNvSpPr/>
          <p:nvPr/>
        </p:nvSpPr>
        <p:spPr>
          <a:xfrm>
            <a:off x="201168" y="2974086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20" name="Text 18"/>
          <p:cNvSpPr/>
          <p:nvPr/>
        </p:nvSpPr>
        <p:spPr>
          <a:xfrm>
            <a:off x="274320" y="3001518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1.4  Soutenir la convivialité et la dynamique associative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292608" y="3486150"/>
            <a:ext cx="2657856" cy="14927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Pérenniser et faciliter les fêtes de voisins et de quartiers</a:t>
            </a:r>
            <a:endParaRPr lang="en-US" sz="9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Recréer des lieux de rencontre dans les centres de village</a:t>
            </a:r>
          </a:p>
          <a:p>
            <a:pPr marL="171450" indent="-171450">
              <a:spcAft>
                <a:spcPts val="300"/>
              </a:spcAft>
              <a:buFont typeface="Wingdings" panose="05000000000000000000" pitchFamily="2" charset="2"/>
              <a:buChar char="à"/>
            </a:pP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Favoriser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tout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ce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qui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permet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le “bien vivre ensemble”</a:t>
            </a:r>
          </a:p>
          <a:p>
            <a:pPr>
              <a:spcAft>
                <a:spcPts val="300"/>
              </a:spcAft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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Amélioration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continue des salles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communales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3151632" y="2974086"/>
            <a:ext cx="2840736" cy="2059686"/>
          </a:xfrm>
          <a:prstGeom prst="roundRect">
            <a:avLst>
              <a:gd name="adj" fmla="val 3552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23" name="Shape 21"/>
          <p:cNvSpPr/>
          <p:nvPr/>
        </p:nvSpPr>
        <p:spPr>
          <a:xfrm>
            <a:off x="3151632" y="2974086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24" name="Text 22"/>
          <p:cNvSpPr/>
          <p:nvPr/>
        </p:nvSpPr>
        <p:spPr>
          <a:xfrm>
            <a:off x="3224784" y="3001518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1.5  Valoriser l'engagement bénévole et les solidarités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3243072" y="3486150"/>
            <a:ext cx="2657856" cy="14927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Organiser des campagnes de promotion du bénévolat</a:t>
            </a:r>
            <a:endParaRPr lang="en-US" sz="9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Créer 'La Maison des Associations' dans l'ancienne maison communale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D0981B"/>
          </a:solidFill>
          <a:ln w="12700">
            <a:solidFill>
              <a:srgbClr val="D0981B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4" name="Text 2"/>
          <p:cNvSpPr/>
          <p:nvPr/>
        </p:nvSpPr>
        <p:spPr>
          <a:xfrm>
            <a:off x="274320" y="0"/>
            <a:ext cx="8686800" cy="34747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r>
              <a:rPr lang="en-US" sz="850" kern="0" spc="100" dirty="0">
                <a:solidFill>
                  <a:srgbClr val="F5E9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PROGRAMME STRATÉGIQUE TRANSVERSAL  |  COMMUNE DE CHASTRE  |  2025–2030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8686800" cy="38404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2 — Une commune qui gère durablement ses ressources, son patrimoine et ses infrastructures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01168" y="804672"/>
            <a:ext cx="2840736" cy="1336548"/>
          </a:xfrm>
          <a:prstGeom prst="roundRect">
            <a:avLst>
              <a:gd name="adj" fmla="val 5473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7" name="Shape 5"/>
          <p:cNvSpPr/>
          <p:nvPr/>
        </p:nvSpPr>
        <p:spPr>
          <a:xfrm>
            <a:off x="201168" y="804672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8" name="Text 6"/>
          <p:cNvSpPr/>
          <p:nvPr/>
        </p:nvSpPr>
        <p:spPr>
          <a:xfrm>
            <a:off x="274320" y="832104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2.1  Gestion financière maîtrisée sans hausse des additionnels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292608" y="1316736"/>
            <a:ext cx="2657856" cy="769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Planification des dépenses sur 5 et 10 ans</a:t>
            </a:r>
            <a:endParaRPr lang="en-US" sz="9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Diminuer les additionnels au précompte immobilier (2×50 points)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3151632" y="804672"/>
            <a:ext cx="2840736" cy="1336548"/>
          </a:xfrm>
          <a:prstGeom prst="roundRect">
            <a:avLst>
              <a:gd name="adj" fmla="val 5473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11" name="Shape 9"/>
          <p:cNvSpPr/>
          <p:nvPr/>
        </p:nvSpPr>
        <p:spPr>
          <a:xfrm>
            <a:off x="3151632" y="804672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2" name="Text 10"/>
          <p:cNvSpPr/>
          <p:nvPr/>
        </p:nvSpPr>
        <p:spPr>
          <a:xfrm>
            <a:off x="3224784" y="832104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2.2  Politique proactive de recherche de subsides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243072" y="1316736"/>
            <a:ext cx="2657856" cy="769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Rechercher systématiquement les subsides et répondre aux appels à projets</a:t>
            </a:r>
            <a:endParaRPr lang="en-US" sz="9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Préparer anticipativement des dossiers de subsides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6102096" y="804672"/>
            <a:ext cx="2840736" cy="1336548"/>
          </a:xfrm>
          <a:prstGeom prst="roundRect">
            <a:avLst>
              <a:gd name="adj" fmla="val 5473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15" name="Shape 13"/>
          <p:cNvSpPr/>
          <p:nvPr/>
        </p:nvSpPr>
        <p:spPr>
          <a:xfrm>
            <a:off x="6102096" y="804672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6" name="Text 14"/>
          <p:cNvSpPr/>
          <p:nvPr/>
        </p:nvSpPr>
        <p:spPr>
          <a:xfrm>
            <a:off x="6175248" y="832104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2.3  Gestion stratégique du patrimoine immobilier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193536" y="1316736"/>
            <a:ext cx="2657856" cy="769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Construire un nouveau Service Technique</a:t>
            </a:r>
            <a:endParaRPr lang="en-US" sz="9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Rénover l'ancienne maison communale en 'Maison des Associations'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201168" y="2250948"/>
            <a:ext cx="2840736" cy="1336548"/>
          </a:xfrm>
          <a:prstGeom prst="roundRect">
            <a:avLst>
              <a:gd name="adj" fmla="val 5473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19" name="Shape 17"/>
          <p:cNvSpPr/>
          <p:nvPr/>
        </p:nvSpPr>
        <p:spPr>
          <a:xfrm>
            <a:off x="201168" y="2250948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20" name="Text 18"/>
          <p:cNvSpPr/>
          <p:nvPr/>
        </p:nvSpPr>
        <p:spPr>
          <a:xfrm>
            <a:off x="274320" y="2278380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2.4  Moderniser les équipements et matériels communaux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292608" y="2763012"/>
            <a:ext cx="2657856" cy="769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Inventaire du matériel et échelonnement des remplacements</a:t>
            </a:r>
            <a:endParaRPr lang="en-US" sz="9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Acquérir une brosse pour tracteur (nettoyage inondations)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3151632" y="2250948"/>
            <a:ext cx="2840736" cy="1336548"/>
          </a:xfrm>
          <a:prstGeom prst="roundRect">
            <a:avLst>
              <a:gd name="adj" fmla="val 5473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23" name="Shape 21"/>
          <p:cNvSpPr/>
          <p:nvPr/>
        </p:nvSpPr>
        <p:spPr>
          <a:xfrm>
            <a:off x="3151632" y="2250948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24" name="Text 22"/>
          <p:cNvSpPr/>
          <p:nvPr/>
        </p:nvSpPr>
        <p:spPr>
          <a:xfrm>
            <a:off x="3224784" y="2278380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2.5  Planifier et entretenir les voiries de manière proactive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3243072" y="2763012"/>
            <a:ext cx="2657856" cy="769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Réfection annuelle des voiries en asphalte</a:t>
            </a:r>
            <a:endParaRPr lang="en-US" sz="9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Réaménager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la Place des Arcades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6102096" y="2250948"/>
            <a:ext cx="2840736" cy="1336548"/>
          </a:xfrm>
          <a:prstGeom prst="roundRect">
            <a:avLst>
              <a:gd name="adj" fmla="val 5473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27" name="Shape 25"/>
          <p:cNvSpPr/>
          <p:nvPr/>
        </p:nvSpPr>
        <p:spPr>
          <a:xfrm>
            <a:off x="6102096" y="2250948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28" name="Text 26"/>
          <p:cNvSpPr/>
          <p:nvPr/>
        </p:nvSpPr>
        <p:spPr>
          <a:xfrm>
            <a:off x="6175248" y="2278380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2.6 &amp; 2.7  Égouttage &amp; modernisation des services techniques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6193536" y="2763012"/>
            <a:ext cx="2657856" cy="769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Revoir le plan PASH pour les zones non égouttées</a:t>
            </a:r>
            <a:endParaRPr lang="en-US" sz="9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Utiliser une application de gestion des travaux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201168" y="3697224"/>
            <a:ext cx="2840736" cy="1336548"/>
          </a:xfrm>
          <a:prstGeom prst="roundRect">
            <a:avLst>
              <a:gd name="adj" fmla="val 5473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31" name="Shape 29"/>
          <p:cNvSpPr/>
          <p:nvPr/>
        </p:nvSpPr>
        <p:spPr>
          <a:xfrm>
            <a:off x="201168" y="3697224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2" name="Text 30"/>
          <p:cNvSpPr/>
          <p:nvPr/>
        </p:nvSpPr>
        <p:spPr>
          <a:xfrm>
            <a:off x="274320" y="3724656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2.8  Embellir durablement les espaces publics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292608" y="4209288"/>
            <a:ext cx="2657856" cy="769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Mise en valeur des centres de villages par des plantations</a:t>
            </a:r>
            <a:endParaRPr lang="en-US" sz="9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Décorations de Noël annuelles évaluées et améliorées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3151632" y="3697224"/>
            <a:ext cx="2840736" cy="1336548"/>
          </a:xfrm>
          <a:prstGeom prst="roundRect">
            <a:avLst>
              <a:gd name="adj" fmla="val 5473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35" name="Shape 33"/>
          <p:cNvSpPr/>
          <p:nvPr/>
        </p:nvSpPr>
        <p:spPr>
          <a:xfrm>
            <a:off x="3151632" y="3697224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6" name="Text 34"/>
          <p:cNvSpPr/>
          <p:nvPr/>
        </p:nvSpPr>
        <p:spPr>
          <a:xfrm>
            <a:off x="3224784" y="3724656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2.9  Prévenir et lutter contre les inondations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3243072" y="4209288"/>
            <a:ext cx="2657856" cy="769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Créer des zones d'extension de crue et entretenir les fascines</a:t>
            </a:r>
            <a:endParaRPr lang="en-US" sz="9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Prime de 1 000 €/an aux particuliers pour protéger leur bien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D0981B"/>
          </a:solidFill>
          <a:ln w="12700">
            <a:solidFill>
              <a:srgbClr val="D0981B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4" name="Text 2"/>
          <p:cNvSpPr/>
          <p:nvPr/>
        </p:nvSpPr>
        <p:spPr>
          <a:xfrm>
            <a:off x="274320" y="0"/>
            <a:ext cx="8686800" cy="34747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r>
              <a:rPr lang="en-US" sz="850" kern="0" spc="100" dirty="0">
                <a:solidFill>
                  <a:srgbClr val="F5E9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PROGRAMME STRATÉGIQUE TRANSVERSAL  |  COMMUNE DE CHASTRE  |  2025–2030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8686800" cy="38404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3 — Une commune qui préserve un cadre de vie harmonieux, rural et durable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01168" y="804672"/>
            <a:ext cx="2840736" cy="1336548"/>
          </a:xfrm>
          <a:prstGeom prst="roundRect">
            <a:avLst>
              <a:gd name="adj" fmla="val 5473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7" name="Shape 5"/>
          <p:cNvSpPr/>
          <p:nvPr/>
        </p:nvSpPr>
        <p:spPr>
          <a:xfrm>
            <a:off x="201168" y="804672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8" name="Text 6"/>
          <p:cNvSpPr/>
          <p:nvPr/>
        </p:nvSpPr>
        <p:spPr>
          <a:xfrm>
            <a:off x="274320" y="832104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3.1  Mettre en œuvre le Programme Communal de Développement Rural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292608" y="1316736"/>
            <a:ext cx="2657856" cy="769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Réaménagement de la place communale</a:t>
            </a:r>
            <a:endParaRPr lang="en-US" sz="9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Réaliser les aménagements du bois de Saint-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Géry</a:t>
            </a:r>
            <a:endParaRPr lang="en-US" sz="950" dirty="0">
              <a:solidFill>
                <a:srgbClr val="0D1F3C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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Aménager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l’ancienne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aile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de la maison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communale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3151632" y="804672"/>
            <a:ext cx="2840736" cy="1336548"/>
          </a:xfrm>
          <a:prstGeom prst="roundRect">
            <a:avLst>
              <a:gd name="adj" fmla="val 5473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11" name="Shape 9"/>
          <p:cNvSpPr/>
          <p:nvPr/>
        </p:nvSpPr>
        <p:spPr>
          <a:xfrm>
            <a:off x="3151632" y="804672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2" name="Text 10"/>
          <p:cNvSpPr/>
          <p:nvPr/>
        </p:nvSpPr>
        <p:spPr>
          <a:xfrm>
            <a:off x="3224784" y="832104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3.2  Politique communale du logement accessible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243072" y="1316736"/>
            <a:ext cx="2657856" cy="769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Maintenir le partenariat avec 'Notre Maison' (10% logement public)</a:t>
            </a:r>
            <a:endParaRPr lang="en-US" sz="9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Renforcer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l’accompagnement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dans la recherche de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logement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6102096" y="804672"/>
            <a:ext cx="2840736" cy="1336548"/>
          </a:xfrm>
          <a:prstGeom prst="roundRect">
            <a:avLst>
              <a:gd name="adj" fmla="val 5473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15" name="Shape 13"/>
          <p:cNvSpPr/>
          <p:nvPr/>
        </p:nvSpPr>
        <p:spPr>
          <a:xfrm>
            <a:off x="6102096" y="804672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6" name="Text 14"/>
          <p:cNvSpPr/>
          <p:nvPr/>
        </p:nvSpPr>
        <p:spPr>
          <a:xfrm>
            <a:off x="6175248" y="832104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3.3  Encadrer le développement urbanistique rural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193536" y="1316736"/>
            <a:ext cx="2657856" cy="769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Poursuivre la révision du schéma de développement communal</a:t>
            </a:r>
            <a:endParaRPr lang="en-US" sz="950" dirty="0"/>
          </a:p>
          <a:p>
            <a:pPr>
              <a:spcAft>
                <a:spcPts val="300"/>
              </a:spcAft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</a:t>
            </a:r>
            <a:r>
              <a:rPr lang="fr-BE" sz="1000" dirty="0"/>
              <a:t>la modernisation des processus administratifs (permis dématérialisés, archives numérisées)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201168" y="2250948"/>
            <a:ext cx="2840736" cy="1336548"/>
          </a:xfrm>
          <a:prstGeom prst="roundRect">
            <a:avLst>
              <a:gd name="adj" fmla="val 5473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19" name="Shape 17"/>
          <p:cNvSpPr/>
          <p:nvPr/>
        </p:nvSpPr>
        <p:spPr>
          <a:xfrm>
            <a:off x="201168" y="2250948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20" name="Text 18"/>
          <p:cNvSpPr/>
          <p:nvPr/>
        </p:nvSpPr>
        <p:spPr>
          <a:xfrm>
            <a:off x="274320" y="2278380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3.4  Soutenir une agriculture locale durable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292608" y="2763012"/>
            <a:ext cx="2657856" cy="769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spcAft>
                <a:spcPts val="300"/>
              </a:spcAft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</a:t>
            </a:r>
            <a:r>
              <a:rPr lang="fr-BE" sz="950" dirty="0"/>
              <a:t>Accompagnement des agriculteurs</a:t>
            </a:r>
          </a:p>
          <a:p>
            <a:pPr>
              <a:spcAft>
                <a:spcPts val="300"/>
              </a:spcAft>
            </a:pPr>
            <a:r>
              <a:rPr lang="fr-BE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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fr-BE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fr-BE" sz="950" dirty="0"/>
              <a:t>mplication des agriculteurs dans les projets communaux ;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3151632" y="2250948"/>
            <a:ext cx="2840736" cy="1336548"/>
          </a:xfrm>
          <a:prstGeom prst="roundRect">
            <a:avLst>
              <a:gd name="adj" fmla="val 5473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23" name="Shape 21"/>
          <p:cNvSpPr/>
          <p:nvPr/>
        </p:nvSpPr>
        <p:spPr>
          <a:xfrm>
            <a:off x="3151632" y="2250948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24" name="Text 22"/>
          <p:cNvSpPr/>
          <p:nvPr/>
        </p:nvSpPr>
        <p:spPr>
          <a:xfrm>
            <a:off x="3224784" y="2278380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3.5  Mobilité sécurisée et adaptée — Plan Communal de Mobilité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3243072" y="2763012"/>
            <a:ext cx="2657856" cy="769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endParaRPr lang="en-US" sz="1000" dirty="0">
              <a:solidFill>
                <a:srgbClr val="0D1F3C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95+ actions issues entre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autres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du Plan Communal de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Mobilité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: prime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vélo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étendue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zones 30,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pistes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cyclables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passages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piétons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points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nœuds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vélobus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inter-écoles, station Cambio,…</a:t>
            </a:r>
            <a:endParaRPr lang="en-US" sz="950" dirty="0"/>
          </a:p>
          <a:p>
            <a:r>
              <a:rPr lang="en-US" sz="100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6102096" y="2250948"/>
            <a:ext cx="2840736" cy="1336548"/>
          </a:xfrm>
          <a:prstGeom prst="roundRect">
            <a:avLst>
              <a:gd name="adj" fmla="val 5473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27" name="Shape 25"/>
          <p:cNvSpPr/>
          <p:nvPr/>
        </p:nvSpPr>
        <p:spPr>
          <a:xfrm>
            <a:off x="6102096" y="2250948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28" name="Text 26"/>
          <p:cNvSpPr/>
          <p:nvPr/>
        </p:nvSpPr>
        <p:spPr>
          <a:xfrm>
            <a:off x="6175248" y="2278380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3.6  Préserver l'environnement et la biodiversité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6193536" y="2763012"/>
            <a:ext cx="2657856" cy="769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spcAft>
                <a:spcPts val="300"/>
              </a:spcAft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Augmenter la surface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plantée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15 000 plants</a:t>
            </a:r>
            <a:endParaRPr lang="en-US" sz="950" dirty="0"/>
          </a:p>
          <a:p>
            <a:pPr>
              <a:spcAft>
                <a:spcPts val="300"/>
              </a:spcAft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Lutter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contre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les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espèces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invasives et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résoudre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les points noirs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impactant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les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d'eau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201168" y="3697224"/>
            <a:ext cx="2840736" cy="1336548"/>
          </a:xfrm>
          <a:prstGeom prst="roundRect">
            <a:avLst>
              <a:gd name="adj" fmla="val 5473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31" name="Shape 29"/>
          <p:cNvSpPr/>
          <p:nvPr/>
        </p:nvSpPr>
        <p:spPr>
          <a:xfrm>
            <a:off x="201168" y="3697224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2" name="Text 30"/>
          <p:cNvSpPr/>
          <p:nvPr/>
        </p:nvSpPr>
        <p:spPr>
          <a:xfrm>
            <a:off x="274320" y="3724656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3.7  Gestion humaine et qualitative des cimetières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292608" y="4209288"/>
            <a:ext cx="2657856" cy="769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90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Créer des colombariums dans les cimetières des villages</a:t>
            </a:r>
            <a:endParaRPr lang="en-US" sz="9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90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Aménager les parcelles des étoiles (Gentinnes, Cortil, Chastre, </a:t>
            </a:r>
            <a:r>
              <a:rPr lang="en-US" sz="90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Blanmont</a:t>
            </a:r>
            <a:r>
              <a:rPr lang="en-US" sz="90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</a:p>
          <a:p>
            <a:pPr marL="0" indent="0">
              <a:spcAft>
                <a:spcPts val="300"/>
              </a:spcAft>
              <a:buNone/>
            </a:pPr>
            <a:r>
              <a:rPr lang="en-US" sz="90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 </a:t>
            </a:r>
            <a:r>
              <a:rPr lang="en-US" sz="90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Offrir</a:t>
            </a:r>
            <a:r>
              <a:rPr lang="en-US" sz="90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tout type de </a:t>
            </a:r>
            <a:r>
              <a:rPr lang="en-US" sz="90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sépulture</a:t>
            </a:r>
            <a:r>
              <a:rPr lang="en-US" sz="90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dans </a:t>
            </a:r>
            <a:r>
              <a:rPr lang="en-US" sz="90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chaque</a:t>
            </a:r>
            <a:r>
              <a:rPr lang="en-US" sz="90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village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3151632" y="3697224"/>
            <a:ext cx="2840736" cy="1336548"/>
          </a:xfrm>
          <a:prstGeom prst="roundRect">
            <a:avLst>
              <a:gd name="adj" fmla="val 5473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35" name="Shape 33"/>
          <p:cNvSpPr/>
          <p:nvPr/>
        </p:nvSpPr>
        <p:spPr>
          <a:xfrm>
            <a:off x="3151632" y="3697224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6" name="Text 34"/>
          <p:cNvSpPr/>
          <p:nvPr/>
        </p:nvSpPr>
        <p:spPr>
          <a:xfrm>
            <a:off x="3224784" y="3724656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3.8  Promouvoir la santé et le bien-être des habitants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3243072" y="4209288"/>
            <a:ext cx="2657856" cy="769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spcAft>
                <a:spcPts val="300"/>
              </a:spcAft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Organiser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des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conférences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&amp; atelier de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sensibilisation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sur des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thématiques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santé</a:t>
            </a:r>
            <a:endParaRPr lang="en-US" sz="950" dirty="0"/>
          </a:p>
          <a:p>
            <a:pPr>
              <a:spcAft>
                <a:spcPts val="300"/>
              </a:spcAft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Placer des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défibrillateurs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extérieurs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à des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endroits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stratégiques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dans les villages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D0981B"/>
          </a:solidFill>
          <a:ln w="12700">
            <a:solidFill>
              <a:srgbClr val="D0981B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4" name="Text 2"/>
          <p:cNvSpPr/>
          <p:nvPr/>
        </p:nvSpPr>
        <p:spPr>
          <a:xfrm>
            <a:off x="274320" y="0"/>
            <a:ext cx="8686800" cy="34747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r>
              <a:rPr lang="en-US" sz="850" kern="0" spc="100" dirty="0">
                <a:solidFill>
                  <a:srgbClr val="F5E9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PROGRAMME STRATÉGIQUE TRANSVERSAL  |  COMMUNE DE CHASTRE  |  2025–2030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8686800" cy="38404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4 — Une commune qui agit concrètement pour la transition écologique et énergétique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01168" y="1767840"/>
            <a:ext cx="4315968" cy="2076365"/>
          </a:xfrm>
          <a:prstGeom prst="roundRect">
            <a:avLst>
              <a:gd name="adj" fmla="val 1730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7" name="Shape 5"/>
          <p:cNvSpPr/>
          <p:nvPr/>
        </p:nvSpPr>
        <p:spPr>
          <a:xfrm>
            <a:off x="201168" y="1767840"/>
            <a:ext cx="4315968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 dirty="0"/>
          </a:p>
        </p:txBody>
      </p:sp>
      <p:sp>
        <p:nvSpPr>
          <p:cNvPr id="8" name="Text 6"/>
          <p:cNvSpPr/>
          <p:nvPr/>
        </p:nvSpPr>
        <p:spPr>
          <a:xfrm>
            <a:off x="274320" y="1915838"/>
            <a:ext cx="4169664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4.1  Politique cohérente en matière de climat et d'énergie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292608" y="1316736"/>
            <a:ext cx="4133088" cy="36621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Favoriser le réseau de chaleur géothermique &amp; rendre la MC neutre en fossile</a:t>
            </a:r>
            <a:endParaRPr lang="en-US" sz="9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Mettre en place des communautés d'énergie et installer des bornes de recharge</a:t>
            </a:r>
          </a:p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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Prévoir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une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aide anti-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décrochage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pour les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panneaux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 PV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4626864" y="1767840"/>
            <a:ext cx="4315968" cy="2076365"/>
          </a:xfrm>
          <a:prstGeom prst="roundRect">
            <a:avLst>
              <a:gd name="adj" fmla="val 1730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11" name="Shape 9"/>
          <p:cNvSpPr/>
          <p:nvPr/>
        </p:nvSpPr>
        <p:spPr>
          <a:xfrm>
            <a:off x="4617720" y="1767840"/>
            <a:ext cx="4315968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2" name="Text 10"/>
          <p:cNvSpPr/>
          <p:nvPr/>
        </p:nvSpPr>
        <p:spPr>
          <a:xfrm>
            <a:off x="4700016" y="1917870"/>
            <a:ext cx="4169664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4.2  Réduire la production de déchets et encourager les pratiques durables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718304" y="1316736"/>
            <a:ext cx="4133088" cy="36621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spcAft>
                <a:spcPts val="300"/>
              </a:spcAft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Revoir la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taxe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déchets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sur le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principe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du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pollueur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payeur</a:t>
            </a:r>
            <a:endParaRPr lang="en-US" sz="950" dirty="0"/>
          </a:p>
          <a:p>
            <a:pPr>
              <a:spcAft>
                <a:spcPts val="300"/>
              </a:spcAft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Primes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langes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lavables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protections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menstruelles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réutilisables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compostières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et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adhésion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à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ressourcerie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D0981B"/>
          </a:solidFill>
          <a:ln w="12700">
            <a:solidFill>
              <a:srgbClr val="D0981B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4" name="Text 2"/>
          <p:cNvSpPr/>
          <p:nvPr/>
        </p:nvSpPr>
        <p:spPr>
          <a:xfrm>
            <a:off x="274320" y="0"/>
            <a:ext cx="8686800" cy="34747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r>
              <a:rPr lang="en-US" sz="850" kern="0" spc="100" dirty="0">
                <a:solidFill>
                  <a:srgbClr val="F5E9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PROGRAMME STRATÉGIQUE TRANSVERSAL  |  COMMUNE DE CHASTRE  |  2025–2030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8686800" cy="38404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5 — Une commune qui renforce la cohésion sociale, l'inclusion et les solidarités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01168" y="804672"/>
            <a:ext cx="2840736" cy="2059686"/>
          </a:xfrm>
          <a:prstGeom prst="roundRect">
            <a:avLst>
              <a:gd name="adj" fmla="val 3552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7" name="Shape 5"/>
          <p:cNvSpPr/>
          <p:nvPr/>
        </p:nvSpPr>
        <p:spPr>
          <a:xfrm>
            <a:off x="201168" y="804672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8" name="Text 6"/>
          <p:cNvSpPr/>
          <p:nvPr/>
        </p:nvSpPr>
        <p:spPr>
          <a:xfrm>
            <a:off x="274320" y="832104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5.1  Renforcer la cohésion sociale et réduire les inégalités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292608" y="1316736"/>
            <a:ext cx="2657856" cy="14927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1450" indent="-171450">
              <a:spcAft>
                <a:spcPts val="300"/>
              </a:spcAft>
              <a:buFont typeface="Wingdings" panose="05000000000000000000" pitchFamily="2" charset="2"/>
              <a:buChar char="à"/>
            </a:pPr>
            <a:r>
              <a:rPr lang="fr-BE" sz="950" dirty="0"/>
              <a:t>Soutenir les associations </a:t>
            </a:r>
            <a:r>
              <a:rPr lang="fr-BE" sz="950" dirty="0" err="1"/>
              <a:t>chastroises</a:t>
            </a:r>
            <a:r>
              <a:rPr lang="fr-BE" sz="950" dirty="0"/>
              <a:t> via forums et foires</a:t>
            </a:r>
          </a:p>
          <a:p>
            <a:pPr marL="171450" indent="-171450">
              <a:spcAft>
                <a:spcPts val="300"/>
              </a:spcAft>
              <a:buFont typeface="Wingdings" panose="05000000000000000000" pitchFamily="2" charset="2"/>
              <a:buChar char="à"/>
            </a:pPr>
            <a:r>
              <a:rPr lang="fr-BE" sz="950" dirty="0"/>
              <a:t>Renforcer la </a:t>
            </a:r>
            <a:r>
              <a:rPr lang="fr-BE" sz="950" dirty="0" err="1"/>
              <a:t>collabortaion</a:t>
            </a:r>
            <a:r>
              <a:rPr lang="fr-BE" sz="950" dirty="0"/>
              <a:t> avec l’AMO, la Régie de quartier, …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3151632" y="804672"/>
            <a:ext cx="2840736" cy="2059686"/>
          </a:xfrm>
          <a:prstGeom prst="roundRect">
            <a:avLst>
              <a:gd name="adj" fmla="val 3552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11" name="Shape 9"/>
          <p:cNvSpPr/>
          <p:nvPr/>
        </p:nvSpPr>
        <p:spPr>
          <a:xfrm>
            <a:off x="3151632" y="804672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2" name="Text 10"/>
          <p:cNvSpPr/>
          <p:nvPr/>
        </p:nvSpPr>
        <p:spPr>
          <a:xfrm>
            <a:off x="3224784" y="832104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5.2  Favoriser le maintien à domicile via le transport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243072" y="1316736"/>
            <a:ext cx="2657856" cy="14927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Transporter tout Chastrois vers ses rendez-vous médicaux ou sociaux</a:t>
            </a:r>
            <a:endParaRPr lang="en-US" sz="9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Rassembler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les services de transports sous la gestion du CPAS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6102096" y="804672"/>
            <a:ext cx="2840736" cy="2059686"/>
          </a:xfrm>
          <a:prstGeom prst="roundRect">
            <a:avLst>
              <a:gd name="adj" fmla="val 3552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15" name="Shape 13"/>
          <p:cNvSpPr/>
          <p:nvPr/>
        </p:nvSpPr>
        <p:spPr>
          <a:xfrm>
            <a:off x="6102096" y="804672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6" name="Text 14"/>
          <p:cNvSpPr/>
          <p:nvPr/>
        </p:nvSpPr>
        <p:spPr>
          <a:xfrm>
            <a:off x="6175248" y="832104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5.3  Améliorer le quotidien des personnes en situation de handicap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193536" y="1316736"/>
            <a:ext cx="2657856" cy="14927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1450" indent="-171450">
              <a:spcAft>
                <a:spcPts val="300"/>
              </a:spcAft>
              <a:buFont typeface="Wingdings" panose="05000000000000000000" pitchFamily="2" charset="2"/>
              <a:buChar char="à"/>
            </a:pPr>
            <a:r>
              <a:rPr lang="fr-BE" sz="950" dirty="0">
                <a:sym typeface="Wingdings" panose="05000000000000000000" pitchFamily="2" charset="2"/>
              </a:rPr>
              <a:t>A</a:t>
            </a:r>
            <a:r>
              <a:rPr lang="fr-BE" sz="950" dirty="0"/>
              <a:t>mélioration de l'accessibilité des bâtiments, espaces publics, logements et événements ; </a:t>
            </a:r>
          </a:p>
          <a:p>
            <a:pPr marL="171450" indent="-171450">
              <a:spcAft>
                <a:spcPts val="300"/>
              </a:spcAft>
              <a:buFont typeface="Wingdings" panose="05000000000000000000" pitchFamily="2" charset="2"/>
              <a:buChar char="à"/>
            </a:pPr>
            <a:r>
              <a:rPr lang="fr-BE" sz="950" dirty="0"/>
              <a:t>Intégration sociale des personnes en situation de handicap via les activités et espaces de rencontre ; </a:t>
            </a:r>
          </a:p>
          <a:p>
            <a:pPr marL="171450" indent="-171450">
              <a:spcAft>
                <a:spcPts val="300"/>
              </a:spcAft>
              <a:buFont typeface="Wingdings" panose="05000000000000000000" pitchFamily="2" charset="2"/>
              <a:buChar char="à"/>
            </a:pPr>
            <a:r>
              <a:rPr lang="fr-BE" sz="950" dirty="0"/>
              <a:t>Accompagnement des familles et la sensibilisation de la population, notamment dans les écoles.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201168" y="2974086"/>
            <a:ext cx="2840736" cy="2059686"/>
          </a:xfrm>
          <a:prstGeom prst="roundRect">
            <a:avLst>
              <a:gd name="adj" fmla="val 3552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19" name="Shape 17"/>
          <p:cNvSpPr/>
          <p:nvPr/>
        </p:nvSpPr>
        <p:spPr>
          <a:xfrm>
            <a:off x="201168" y="2974086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20" name="Text 18"/>
          <p:cNvSpPr/>
          <p:nvPr/>
        </p:nvSpPr>
        <p:spPr>
          <a:xfrm>
            <a:off x="274320" y="3001518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5.4  Développer le bien vieillir et l'autonomie des aînés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292608" y="3486150"/>
            <a:ext cx="2657856" cy="14927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Création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d’un conseil consultatif 'génération 60'</a:t>
            </a:r>
            <a:endParaRPr lang="en-US" sz="950" dirty="0"/>
          </a:p>
          <a:p>
            <a:pPr>
              <a:spcAft>
                <a:spcPts val="300"/>
              </a:spcAft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</a:t>
            </a:r>
            <a:r>
              <a:rPr lang="fr-BE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r>
              <a:rPr lang="fr-BE" sz="950" dirty="0"/>
              <a:t>ctions visant à préserver l'autonomie, la mobilité, les compétences numériques et la qualité de vie.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3151632" y="2974086"/>
            <a:ext cx="2840736" cy="2059686"/>
          </a:xfrm>
          <a:prstGeom prst="roundRect">
            <a:avLst>
              <a:gd name="adj" fmla="val 3552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23" name="Shape 21"/>
          <p:cNvSpPr/>
          <p:nvPr/>
        </p:nvSpPr>
        <p:spPr>
          <a:xfrm>
            <a:off x="3151632" y="2974086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24" name="Text 22"/>
          <p:cNvSpPr/>
          <p:nvPr/>
        </p:nvSpPr>
        <p:spPr>
          <a:xfrm>
            <a:off x="3224784" y="3001518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5.5  Structurer l'action pour la petite enfance et les familles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3243072" y="3486150"/>
            <a:ext cx="2657856" cy="14927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Continuer à subventionner les crèches Les P'tits Mousses et La Farandole</a:t>
            </a:r>
            <a:endParaRPr lang="en-US" sz="9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Participer à la création d'une nouvelle crèche dans le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la place des Arcades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D0981B"/>
          </a:solidFill>
          <a:ln w="12700">
            <a:solidFill>
              <a:srgbClr val="D0981B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4" name="Text 2"/>
          <p:cNvSpPr/>
          <p:nvPr/>
        </p:nvSpPr>
        <p:spPr>
          <a:xfrm>
            <a:off x="274320" y="0"/>
            <a:ext cx="8686800" cy="34747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r>
              <a:rPr lang="en-US" sz="850" kern="0" spc="100" dirty="0">
                <a:solidFill>
                  <a:srgbClr val="F5E9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PROGRAMME STRATÉGIQUE TRANSVERSAL  |  COMMUNE DE CHASTRE  |  2025–2030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8686800" cy="38404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6 — Une commune qui favorise l'éducation, l'épanouissement et la jeunesse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01168" y="804672"/>
            <a:ext cx="4315968" cy="2059686"/>
          </a:xfrm>
          <a:prstGeom prst="roundRect">
            <a:avLst>
              <a:gd name="adj" fmla="val 3552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7" name="Shape 5"/>
          <p:cNvSpPr/>
          <p:nvPr/>
        </p:nvSpPr>
        <p:spPr>
          <a:xfrm>
            <a:off x="201168" y="804672"/>
            <a:ext cx="4315968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8" name="Text 6"/>
          <p:cNvSpPr/>
          <p:nvPr/>
        </p:nvSpPr>
        <p:spPr>
          <a:xfrm>
            <a:off x="274320" y="832104"/>
            <a:ext cx="4169664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6.1  Enseignement fondamental communal dynamique et de qualité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292608" y="1316736"/>
            <a:ext cx="4133088" cy="14927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Mettre en place des outils de discipline positive dans les écoles</a:t>
            </a:r>
            <a:endParaRPr lang="en-US" sz="950" dirty="0"/>
          </a:p>
          <a:p>
            <a:pPr>
              <a:spcAft>
                <a:spcPts val="300"/>
              </a:spcAft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</a:t>
            </a:r>
            <a:r>
              <a:rPr lang="fr-BE" sz="950" dirty="0"/>
              <a:t>Développer une approche bienveillante dans les locaux, les cours de récréation et l'encadrement des élèves, en intégrant des initiatives comme des campagnes de respect, une cellule anti-harcèlement ou un accueil adapté aux enfants à </a:t>
            </a:r>
            <a:r>
              <a:rPr lang="fr-BE" sz="950"/>
              <a:t>besoins spécifiques,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4626864" y="804672"/>
            <a:ext cx="4315968" cy="2059686"/>
          </a:xfrm>
          <a:prstGeom prst="roundRect">
            <a:avLst>
              <a:gd name="adj" fmla="val 3552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11" name="Shape 9"/>
          <p:cNvSpPr/>
          <p:nvPr/>
        </p:nvSpPr>
        <p:spPr>
          <a:xfrm>
            <a:off x="4626864" y="804672"/>
            <a:ext cx="4315968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2" name="Text 10"/>
          <p:cNvSpPr/>
          <p:nvPr/>
        </p:nvSpPr>
        <p:spPr>
          <a:xfrm>
            <a:off x="4700016" y="832104"/>
            <a:ext cx="4169664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6.2  Renforcer la qualité et la visibilité des services extrascolaires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718304" y="1316736"/>
            <a:ext cx="4133088" cy="14927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spcAft>
                <a:spcPts val="300"/>
              </a:spcAft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Maintenir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4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semaines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plaines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/an de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qualité</a:t>
            </a:r>
            <a:endParaRPr lang="en-US" sz="950" dirty="0"/>
          </a:p>
          <a:p>
            <a:pPr>
              <a:spcAft>
                <a:spcPts val="300"/>
              </a:spcAft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Mettre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place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plateforme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digitale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gestion des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activités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extrascolaires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201168" y="2974086"/>
            <a:ext cx="4315968" cy="2059686"/>
          </a:xfrm>
          <a:prstGeom prst="roundRect">
            <a:avLst>
              <a:gd name="adj" fmla="val 3552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15" name="Shape 13"/>
          <p:cNvSpPr/>
          <p:nvPr/>
        </p:nvSpPr>
        <p:spPr>
          <a:xfrm>
            <a:off x="201168" y="2974086"/>
            <a:ext cx="4315968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6" name="Text 14"/>
          <p:cNvSpPr/>
          <p:nvPr/>
        </p:nvSpPr>
        <p:spPr>
          <a:xfrm>
            <a:off x="274320" y="3001518"/>
            <a:ext cx="4169664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6.3  Soutenir les politiques communales en faveur de la jeunesse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292608" y="3486150"/>
            <a:ext cx="4133088" cy="14927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Pérenniser et redynamiser le groupe des jeunes chastrois</a:t>
            </a:r>
            <a:endParaRPr lang="en-US" sz="9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Maintenir une offre de jobs étudiants via 'Été solidaire'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4626864" y="2974086"/>
            <a:ext cx="4315968" cy="2059686"/>
          </a:xfrm>
          <a:prstGeom prst="roundRect">
            <a:avLst>
              <a:gd name="adj" fmla="val 3552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19" name="Shape 17"/>
          <p:cNvSpPr/>
          <p:nvPr/>
        </p:nvSpPr>
        <p:spPr>
          <a:xfrm>
            <a:off x="4626864" y="2974086"/>
            <a:ext cx="4315968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20" name="Text 18"/>
          <p:cNvSpPr/>
          <p:nvPr/>
        </p:nvSpPr>
        <p:spPr>
          <a:xfrm>
            <a:off x="4700016" y="3001518"/>
            <a:ext cx="4169664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6.4  Encourager le devoir de mémoire et les valeurs démocratiques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718304" y="3486150"/>
            <a:ext cx="4133088" cy="14927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Impliquer les écoles dans les manifestations patriotiques</a:t>
            </a:r>
            <a:endParaRPr lang="en-US" sz="9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Faire visiter le Musée Français par nos élèves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D0981B"/>
          </a:solidFill>
          <a:ln w="12700">
            <a:solidFill>
              <a:srgbClr val="D0981B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4" name="Text 2"/>
          <p:cNvSpPr/>
          <p:nvPr/>
        </p:nvSpPr>
        <p:spPr>
          <a:xfrm>
            <a:off x="274320" y="0"/>
            <a:ext cx="8686800" cy="34747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r>
              <a:rPr lang="en-US" sz="850" kern="0" spc="100" dirty="0">
                <a:solidFill>
                  <a:srgbClr val="F5E9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PROGRAMME STRATÉGIQUE TRANSVERSAL  |  COMMUNE DE CHASTRE  |  2025–2030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8686800" cy="38404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7 — Une commune qui stimule la culture, le sport et la vitalité du territoire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01168" y="804672"/>
            <a:ext cx="2840736" cy="2059686"/>
          </a:xfrm>
          <a:prstGeom prst="roundRect">
            <a:avLst>
              <a:gd name="adj" fmla="val 3552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7" name="Shape 5"/>
          <p:cNvSpPr/>
          <p:nvPr/>
        </p:nvSpPr>
        <p:spPr>
          <a:xfrm>
            <a:off x="201168" y="804672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8" name="Text 6"/>
          <p:cNvSpPr/>
          <p:nvPr/>
        </p:nvSpPr>
        <p:spPr>
          <a:xfrm>
            <a:off x="274320" y="832104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7.1  Développer une offre culturelle accessible et diversifiée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292608" y="1316736"/>
            <a:ext cx="2657856" cy="14927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Pérenniser 'Place aux Artistes' sur trois jours</a:t>
            </a:r>
            <a:endParaRPr lang="en-US" sz="9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Organiser des séjours culturels pour les Chastrois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3151632" y="804672"/>
            <a:ext cx="2840736" cy="2059686"/>
          </a:xfrm>
          <a:prstGeom prst="roundRect">
            <a:avLst>
              <a:gd name="adj" fmla="val 3552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11" name="Shape 9"/>
          <p:cNvSpPr/>
          <p:nvPr/>
        </p:nvSpPr>
        <p:spPr>
          <a:xfrm>
            <a:off x="3151632" y="804672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2" name="Text 10"/>
          <p:cNvSpPr/>
          <p:nvPr/>
        </p:nvSpPr>
        <p:spPr>
          <a:xfrm>
            <a:off x="3224784" y="832104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7.2  Encourager la pratique sportive et le bien-être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243072" y="1316736"/>
            <a:ext cx="2657856" cy="14927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Construire une infrastructure Padel/Pickleball aux XV Bonniers</a:t>
            </a:r>
            <a:endParaRPr lang="en-US" sz="9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Créer un parcours santé &amp; crossfit dans le bois du Castillon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6102096" y="804672"/>
            <a:ext cx="2840736" cy="2059686"/>
          </a:xfrm>
          <a:prstGeom prst="roundRect">
            <a:avLst>
              <a:gd name="adj" fmla="val 3552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15" name="Shape 13"/>
          <p:cNvSpPr/>
          <p:nvPr/>
        </p:nvSpPr>
        <p:spPr>
          <a:xfrm>
            <a:off x="6102096" y="804672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6" name="Text 14"/>
          <p:cNvSpPr/>
          <p:nvPr/>
        </p:nvSpPr>
        <p:spPr>
          <a:xfrm>
            <a:off x="6175248" y="832104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7.3  Soutenir les festivités et événements fédérateurs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193536" y="1316736"/>
            <a:ext cx="2657856" cy="14927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Prévoir un budget pour les 200 ans de la Belgique en 2030</a:t>
            </a:r>
            <a:endParaRPr lang="en-US" sz="9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Pérenniser la St Hubert, les Fééries chastroises, les noces d'or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201168" y="2974086"/>
            <a:ext cx="2840736" cy="2059686"/>
          </a:xfrm>
          <a:prstGeom prst="roundRect">
            <a:avLst>
              <a:gd name="adj" fmla="val 3552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19" name="Shape 17"/>
          <p:cNvSpPr/>
          <p:nvPr/>
        </p:nvSpPr>
        <p:spPr>
          <a:xfrm>
            <a:off x="201168" y="2974086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20" name="Text 18"/>
          <p:cNvSpPr/>
          <p:nvPr/>
        </p:nvSpPr>
        <p:spPr>
          <a:xfrm>
            <a:off x="274320" y="3001518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7.4  Développement économique local et attractivité touristique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292608" y="3486150"/>
            <a:ext cx="2657856" cy="14927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Interroger systématiquement nos indépendants lors des appels d'offre</a:t>
            </a:r>
            <a:endParaRPr lang="en-US" sz="9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Accroître la visibilité touristique via le Géocaching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3151632" y="2974086"/>
            <a:ext cx="2840736" cy="2059686"/>
          </a:xfrm>
          <a:prstGeom prst="roundRect">
            <a:avLst>
              <a:gd name="adj" fmla="val 3552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23" name="Shape 21"/>
          <p:cNvSpPr/>
          <p:nvPr/>
        </p:nvSpPr>
        <p:spPr>
          <a:xfrm>
            <a:off x="3151632" y="2974086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24" name="Text 22"/>
          <p:cNvSpPr/>
          <p:nvPr/>
        </p:nvSpPr>
        <p:spPr>
          <a:xfrm>
            <a:off x="3224784" y="3001518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7.5  Valoriser les jumelages et partenariats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3243072" y="3486150"/>
            <a:ext cx="2657856" cy="14927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Continuer à soutenir nos deux jumelages</a:t>
            </a:r>
            <a:endParaRPr lang="en-US" sz="9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Recréer et pérenniser un jumelage des jeunes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D0981B"/>
          </a:solidFill>
          <a:ln w="12700">
            <a:solidFill>
              <a:srgbClr val="D0981B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4" name="Text 2"/>
          <p:cNvSpPr/>
          <p:nvPr/>
        </p:nvSpPr>
        <p:spPr>
          <a:xfrm>
            <a:off x="274320" y="0"/>
            <a:ext cx="8686800" cy="34747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r>
              <a:rPr lang="en-US" sz="850" kern="0" spc="100" dirty="0">
                <a:solidFill>
                  <a:srgbClr val="F5E9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PROGRAMME STRATÉGIQUE TRANSVERSAL  |  COMMUNE DE CHASTRE  |  2025–2030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8686800" cy="38404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8 — Une commune qui garantit la sécurité et la prévention au quotidien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01168" y="804672"/>
            <a:ext cx="2840736" cy="4229100"/>
          </a:xfrm>
          <a:prstGeom prst="roundRect">
            <a:avLst>
              <a:gd name="adj" fmla="val 2575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7" name="Shape 5"/>
          <p:cNvSpPr/>
          <p:nvPr/>
        </p:nvSpPr>
        <p:spPr>
          <a:xfrm>
            <a:off x="201168" y="804672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8" name="Text 6"/>
          <p:cNvSpPr/>
          <p:nvPr/>
        </p:nvSpPr>
        <p:spPr>
          <a:xfrm>
            <a:off x="274320" y="832104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8.1  Renforcer la sécurité des biens et des personnes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292608" y="1316736"/>
            <a:ext cx="2657856" cy="36621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Mettre en conformité le plan d'urgence communal</a:t>
            </a:r>
            <a:endParaRPr lang="en-US" sz="9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Mettre en place le système d'alerte Be-Alert pour la population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3151632" y="804672"/>
            <a:ext cx="2840736" cy="4229100"/>
          </a:xfrm>
          <a:prstGeom prst="roundRect">
            <a:avLst>
              <a:gd name="adj" fmla="val 2575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11" name="Shape 9"/>
          <p:cNvSpPr/>
          <p:nvPr/>
        </p:nvSpPr>
        <p:spPr>
          <a:xfrm>
            <a:off x="3151632" y="804672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2" name="Text 10"/>
          <p:cNvSpPr/>
          <p:nvPr/>
        </p:nvSpPr>
        <p:spPr>
          <a:xfrm>
            <a:off x="3224784" y="832104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8.2  Garantir un service de police de proximité efficace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243072" y="1316736"/>
            <a:ext cx="2657856" cy="36621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Maintenir 2 équipes d'intervention les soirs de week-end</a:t>
            </a:r>
            <a:endParaRPr lang="en-US" sz="9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Promouvoir les services de techno-prévention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6102096" y="804672"/>
            <a:ext cx="2840736" cy="4229100"/>
          </a:xfrm>
          <a:prstGeom prst="roundRect">
            <a:avLst>
              <a:gd name="adj" fmla="val 2575"/>
            </a:avLst>
          </a:prstGeom>
          <a:solidFill>
            <a:srgbClr val="FFFFFF"/>
          </a:solidFill>
          <a:ln w="15240">
            <a:solidFill>
              <a:srgbClr val="164489"/>
            </a:solidFill>
            <a:prstDash val="solid"/>
          </a:ln>
          <a:effectLst>
            <a:outerShdw blurRad="889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15" name="Shape 13"/>
          <p:cNvSpPr/>
          <p:nvPr/>
        </p:nvSpPr>
        <p:spPr>
          <a:xfrm>
            <a:off x="6102096" y="804672"/>
            <a:ext cx="2840736" cy="475488"/>
          </a:xfrm>
          <a:prstGeom prst="roundRect">
            <a:avLst>
              <a:gd name="adj" fmla="val 15385"/>
            </a:avLst>
          </a:prstGeom>
          <a:solidFill>
            <a:srgbClr val="164489"/>
          </a:solidFill>
          <a:ln w="12700">
            <a:solidFill>
              <a:srgbClr val="16448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6" name="Text 14"/>
          <p:cNvSpPr/>
          <p:nvPr/>
        </p:nvSpPr>
        <p:spPr>
          <a:xfrm>
            <a:off x="6175248" y="832104"/>
            <a:ext cx="2694432" cy="4297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 8.3  Améliorer la sécurité routière dans les villages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193536" y="1316736"/>
            <a:ext cx="2657856" cy="36621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spcAft>
                <a:spcPts val="300"/>
              </a:spcAft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Poursuivre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politique de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prévention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via des radars fixes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préventifs</a:t>
            </a:r>
            <a:endParaRPr lang="en-US" sz="950" dirty="0"/>
          </a:p>
          <a:p>
            <a:pPr>
              <a:spcAft>
                <a:spcPts val="300"/>
              </a:spcAft>
            </a:pP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Améliorer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la sécurité aux abords des écoles (</a:t>
            </a:r>
            <a:r>
              <a:rPr lang="en-US" sz="950" dirty="0" err="1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Blanmont</a:t>
            </a:r>
            <a:r>
              <a:rPr lang="en-US" sz="95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Gentinnes)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D2D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320040"/>
            <a:ext cx="8046720" cy="38404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r>
              <a:rPr lang="en-US" sz="1100" b="1" kern="0" spc="500" dirty="0">
                <a:solidFill>
                  <a:srgbClr val="D098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COMMUNE DE CHASTRE  |  PST 2025–2030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804672"/>
            <a:ext cx="8046720" cy="132588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548640" y="612648"/>
            <a:ext cx="8046720" cy="50292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r>
              <a:rPr lang="en-US" sz="2200" b="1" dirty="0" err="1">
                <a:solidFill>
                  <a:srgbClr val="F5E9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Budgétisation</a:t>
            </a:r>
            <a:r>
              <a:rPr lang="en-US" sz="2200" b="1" dirty="0">
                <a:solidFill>
                  <a:srgbClr val="F5E9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sur la </a:t>
            </a:r>
            <a:r>
              <a:rPr lang="en-US" sz="2200" b="1" dirty="0" err="1">
                <a:solidFill>
                  <a:srgbClr val="F5E9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mandature</a:t>
            </a:r>
            <a:endParaRPr lang="en-US" sz="22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E1BA886-6584-5D69-835D-54AB73AB8E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115568"/>
            <a:ext cx="4849707" cy="379265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D5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3D5985-156F-026E-3DDF-7F3D83DE7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DD6E68E-8E7B-8822-1067-82B110A33972}"/>
              </a:ext>
            </a:extLst>
          </p:cNvPr>
          <p:cNvSpPr/>
          <p:nvPr/>
        </p:nvSpPr>
        <p:spPr>
          <a:xfrm>
            <a:off x="0" y="2029968"/>
            <a:ext cx="9144000" cy="82296"/>
          </a:xfrm>
          <a:prstGeom prst="rect">
            <a:avLst/>
          </a:prstGeom>
          <a:solidFill>
            <a:srgbClr val="D0981B"/>
          </a:solidFill>
          <a:ln w="12700">
            <a:solidFill>
              <a:srgbClr val="D0981B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53DA460-04C7-9B38-3342-EB1B0636402C}"/>
              </a:ext>
            </a:extLst>
          </p:cNvPr>
          <p:cNvSpPr/>
          <p:nvPr/>
        </p:nvSpPr>
        <p:spPr>
          <a:xfrm>
            <a:off x="548640" y="320040"/>
            <a:ext cx="8046720" cy="38404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r>
              <a:rPr lang="en-US" sz="1100" b="1" kern="0" spc="500" dirty="0">
                <a:solidFill>
                  <a:srgbClr val="D098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COMMUNE DE CHASTRE  |  PST 2025–2030</a:t>
            </a:r>
            <a:endParaRPr lang="en-US" sz="11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00A07F1-D7A2-91EB-CD38-EEBE641E5E82}"/>
              </a:ext>
            </a:extLst>
          </p:cNvPr>
          <p:cNvSpPr/>
          <p:nvPr/>
        </p:nvSpPr>
        <p:spPr>
          <a:xfrm>
            <a:off x="548640" y="804672"/>
            <a:ext cx="8046720" cy="132588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programme ambitieux,</a:t>
            </a:r>
            <a:endParaRPr lang="en-US" sz="3800" dirty="0"/>
          </a:p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ancré dans les réalités du territoire.</a:t>
            </a:r>
            <a:endParaRPr lang="en-US" sz="38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1D6FB02A-D389-039A-8BAB-EBC07462349E}"/>
              </a:ext>
            </a:extLst>
          </p:cNvPr>
          <p:cNvSpPr/>
          <p:nvPr/>
        </p:nvSpPr>
        <p:spPr>
          <a:xfrm>
            <a:off x="548640" y="214884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098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objectifs stratégiques  •  +40 objectifs opérationnels  •  Centaines d'actions concrètes</a:t>
            </a:r>
            <a:endParaRPr lang="en-US" sz="13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12AB2F14-2594-D837-D2CB-98F2D1AB9D4D}"/>
              </a:ext>
            </a:extLst>
          </p:cNvPr>
          <p:cNvSpPr/>
          <p:nvPr/>
        </p:nvSpPr>
        <p:spPr>
          <a:xfrm>
            <a:off x="548640" y="3063240"/>
            <a:ext cx="8046720" cy="50292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F5E9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 &amp; échanges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959053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1847</Words>
  <Application>Microsoft Office PowerPoint</Application>
  <PresentationFormat>Affichage à l'écran (16:9)</PresentationFormat>
  <Paragraphs>203</Paragraphs>
  <Slides>13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Cambria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PST Chastre 2026-2030</dc:title>
  <dc:subject>PptxGenJS Presentation</dc:subject>
  <dc:creator>PptxGenJS</dc:creator>
  <cp:lastModifiedBy>Stéphanie Van Muylder</cp:lastModifiedBy>
  <cp:revision>22</cp:revision>
  <dcterms:created xsi:type="dcterms:W3CDTF">2026-06-16T20:13:54Z</dcterms:created>
  <dcterms:modified xsi:type="dcterms:W3CDTF">2026-06-25T07:38:01Z</dcterms:modified>
</cp:coreProperties>
</file>